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2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49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8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68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70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59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26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0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57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59B4-C9BD-4EA9-8188-AF68B4F36DE3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F0EF-178D-4376-BAA8-CDFD11E5C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7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30" y="4617878"/>
            <a:ext cx="2037670" cy="20376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0617" y="-412772"/>
            <a:ext cx="9144000" cy="1355228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学校教育目標</a:t>
            </a:r>
            <a:r>
              <a:rPr kumimoji="1" lang="en-US" altLang="ja-JP" sz="1800" dirty="0" smtClean="0"/>
              <a:t>】</a:t>
            </a:r>
            <a:r>
              <a:rPr kumimoji="1" lang="ja-JP" altLang="en-US" sz="2400" b="1" dirty="0" smtClean="0"/>
              <a:t>自分を信じ、仲間と学びを楽しむ子どもの育成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endParaRPr kumimoji="1" lang="ja-JP" altLang="en-US" sz="1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40081" y="3692433"/>
            <a:ext cx="2658794" cy="59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24966"/>
              </p:ext>
            </p:extLst>
          </p:nvPr>
        </p:nvGraphicFramePr>
        <p:xfrm>
          <a:off x="196947" y="2467939"/>
          <a:ext cx="7398681" cy="241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437">
                  <a:extLst>
                    <a:ext uri="{9D8B030D-6E8A-4147-A177-3AD203B41FA5}">
                      <a16:colId xmlns:a16="http://schemas.microsoft.com/office/drawing/2014/main" val="4275000191"/>
                    </a:ext>
                  </a:extLst>
                </a:gridCol>
                <a:gridCol w="2475976">
                  <a:extLst>
                    <a:ext uri="{9D8B030D-6E8A-4147-A177-3AD203B41FA5}">
                      <a16:colId xmlns:a16="http://schemas.microsoft.com/office/drawing/2014/main" val="1460234928"/>
                    </a:ext>
                  </a:extLst>
                </a:gridCol>
                <a:gridCol w="2302268">
                  <a:extLst>
                    <a:ext uri="{9D8B030D-6E8A-4147-A177-3AD203B41FA5}">
                      <a16:colId xmlns:a16="http://schemas.microsoft.com/office/drawing/2014/main" val="7242397"/>
                    </a:ext>
                  </a:extLst>
                </a:gridCol>
              </a:tblGrid>
              <a:tr h="428365">
                <a:tc grid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　　　　　　　三　　部　　会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07435"/>
                  </a:ext>
                </a:extLst>
              </a:tr>
              <a:tr h="44264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自信部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050" dirty="0" smtClean="0"/>
                        <a:t>　　</a:t>
                      </a:r>
                      <a:r>
                        <a:rPr kumimoji="1" lang="en-US" altLang="ja-JP" sz="1100" dirty="0" smtClean="0"/>
                        <a:t>(</a:t>
                      </a:r>
                      <a:r>
                        <a:rPr kumimoji="1" lang="ja-JP" altLang="en-US" sz="1100" dirty="0" smtClean="0"/>
                        <a:t>学ぶ力･授業力向上</a:t>
                      </a:r>
                      <a:r>
                        <a:rPr kumimoji="1" lang="en-US" altLang="ja-JP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信頼部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050" dirty="0" smtClean="0"/>
                        <a:t>　　　</a:t>
                      </a:r>
                      <a:r>
                        <a:rPr kumimoji="1" lang="en-US" altLang="ja-JP" sz="1100" dirty="0" smtClean="0"/>
                        <a:t>(</a:t>
                      </a:r>
                      <a:r>
                        <a:rPr kumimoji="1" lang="ja-JP" altLang="en-US" sz="1100" dirty="0" smtClean="0"/>
                        <a:t>学級経営力向上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発信部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en-US" altLang="ja-JP" sz="1100" dirty="0" smtClean="0"/>
                        <a:t>(</a:t>
                      </a:r>
                      <a:r>
                        <a:rPr kumimoji="1" lang="ja-JP" altLang="en-US" sz="1100" dirty="0" smtClean="0"/>
                        <a:t>環境づくり･家庭との連携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24620"/>
                  </a:ext>
                </a:extLst>
              </a:tr>
              <a:tr h="26657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　　質の高い授業を創る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　　　校風を創る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　望ましい環境を創る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675593"/>
                  </a:ext>
                </a:extLst>
              </a:tr>
              <a:tr h="1135167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・授業に焦点化した職員の研修体制を</a:t>
                      </a:r>
                      <a:r>
                        <a:rPr kumimoji="1" lang="ja-JP" altLang="en-US" sz="1050" dirty="0" err="1" smtClean="0"/>
                        <a:t>つ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くる　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・「授業改善４つの視点」「こうか授業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術五箇条」の質の向上を図る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・授業のユニバーサルデザイン化に取り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組む</a:t>
                      </a:r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・生活規範の共有事項を整理し、「</a:t>
                      </a:r>
                      <a:r>
                        <a:rPr kumimoji="1" lang="ja-JP" altLang="en-US" sz="1050" dirty="0" err="1" smtClean="0"/>
                        <a:t>み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ja-JP" altLang="en-US" sz="1050" dirty="0" err="1" smtClean="0"/>
                        <a:t>ん</a:t>
                      </a:r>
                      <a:r>
                        <a:rPr kumimoji="1" lang="ja-JP" altLang="en-US" sz="1050" dirty="0" smtClean="0"/>
                        <a:t>なでやる取組」を進める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・学級経営に関する実践を交流する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・共有事項の具体を検討する場を設け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る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・校内掲示物の計画･分担･実践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・学習･生活両面での家庭への啓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発を図る。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・地域人材の活用</a:t>
                      </a:r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184814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22065"/>
              </p:ext>
            </p:extLst>
          </p:nvPr>
        </p:nvGraphicFramePr>
        <p:xfrm>
          <a:off x="7653350" y="2439454"/>
          <a:ext cx="421992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960">
                  <a:extLst>
                    <a:ext uri="{9D8B030D-6E8A-4147-A177-3AD203B41FA5}">
                      <a16:colId xmlns:a16="http://schemas.microsoft.com/office/drawing/2014/main" val="2816880915"/>
                    </a:ext>
                  </a:extLst>
                </a:gridCol>
                <a:gridCol w="2109960">
                  <a:extLst>
                    <a:ext uri="{9D8B030D-6E8A-4147-A177-3AD203B41FA5}">
                      <a16:colId xmlns:a16="http://schemas.microsoft.com/office/drawing/2014/main" val="3569720814"/>
                    </a:ext>
                  </a:extLst>
                </a:gridCol>
              </a:tblGrid>
              <a:tr h="490092">
                <a:tc gridSpan="2"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二委員会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599363"/>
                  </a:ext>
                </a:extLst>
              </a:tr>
              <a:tr h="48777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生徒指導･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教育相談委員会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ja-JP" altLang="en-US" sz="1400" dirty="0" smtClean="0"/>
                        <a:t>教育支援委員会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780194"/>
                  </a:ext>
                </a:extLst>
              </a:tr>
              <a:tr h="105909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・心に響く</a:t>
                      </a:r>
                      <a:r>
                        <a:rPr kumimoji="1" lang="en-US" altLang="ja-JP" sz="1100" dirty="0" smtClean="0"/>
                        <a:t>『</a:t>
                      </a:r>
                      <a:r>
                        <a:rPr kumimoji="1" lang="ja-JP" altLang="en-US" sz="1100" dirty="0" smtClean="0"/>
                        <a:t>攻め</a:t>
                      </a:r>
                      <a:r>
                        <a:rPr kumimoji="1" lang="en-US" altLang="ja-JP" sz="1100" dirty="0" smtClean="0"/>
                        <a:t>』</a:t>
                      </a:r>
                      <a:r>
                        <a:rPr kumimoji="1" lang="ja-JP" altLang="en-US" sz="1100" dirty="0" smtClean="0"/>
                        <a:t>の生徒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指導実践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・心に寄り添う教育相談体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制づくり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・いじめ対策、不登校対応、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児童虐待対応等事案に関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するケース会議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・支援体制の確立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・特別な支援を要する児童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への支援検討、保護者面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談、関連機関との連携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・必要に応じたケース会議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421637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196946" y="2233046"/>
            <a:ext cx="11338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lang="ja-JP" altLang="en-US" sz="1400" b="1" dirty="0"/>
              <a:t>目標実現のための核となる</a:t>
            </a:r>
            <a:r>
              <a:rPr lang="ja-JP" altLang="en-US" sz="1400" b="1" dirty="0" smtClean="0"/>
              <a:t>組織：三</a:t>
            </a:r>
            <a:r>
              <a:rPr lang="ja-JP" altLang="en-US" sz="1400" b="1" smtClean="0"/>
              <a:t>部会で</a:t>
            </a:r>
            <a:r>
              <a:rPr lang="ja-JP" altLang="en-US" sz="1400" b="1"/>
              <a:t>授業</a:t>
            </a:r>
            <a:r>
              <a:rPr lang="ja-JP" altLang="en-US" sz="1400" b="1" smtClean="0"/>
              <a:t>と校風と環境を</a:t>
            </a:r>
            <a:r>
              <a:rPr lang="ja-JP" altLang="en-US" sz="1400" b="1" dirty="0" smtClean="0"/>
              <a:t>創り、二委員会で子どもに寄り添う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19877" y="5051938"/>
            <a:ext cx="4342269" cy="1508105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lang="ja-JP" altLang="en-US" sz="1200" dirty="0"/>
              <a:t>教職員集団</a:t>
            </a:r>
            <a:r>
              <a:rPr lang="ja-JP" altLang="en-US" sz="1200" dirty="0" smtClean="0"/>
              <a:t>のあり方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/>
              <a:t>　</a:t>
            </a:r>
            <a:r>
              <a:rPr lang="ja-JP" altLang="en-US" sz="1200" b="1" dirty="0" smtClean="0"/>
              <a:t>子ども</a:t>
            </a:r>
            <a:r>
              <a:rPr lang="ja-JP" altLang="en-US" sz="1200" b="1" dirty="0"/>
              <a:t>を見つめ</a:t>
            </a:r>
            <a:r>
              <a:rPr lang="ja-JP" altLang="en-US" sz="1200" b="1" dirty="0" smtClean="0"/>
              <a:t>、寄り添い、また日々の実践に対するチャ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レンジを続ける。学び合い、高め合える教職員集団</a:t>
            </a:r>
            <a:endParaRPr lang="en-US" altLang="ja-JP" sz="1200" b="1" dirty="0" smtClean="0"/>
          </a:p>
          <a:p>
            <a:r>
              <a:rPr lang="ja-JP" altLang="en-US" sz="1200" dirty="0" smtClean="0"/>
              <a:t>・「全員が</a:t>
            </a:r>
            <a:r>
              <a:rPr lang="en-US" altLang="ja-JP" sz="1200" dirty="0" smtClean="0"/>
              <a:t>230</a:t>
            </a:r>
            <a:r>
              <a:rPr lang="ja-JP" altLang="en-US" sz="1200" dirty="0" smtClean="0"/>
              <a:t>人の担任」の意識を持つ</a:t>
            </a:r>
            <a:endParaRPr lang="en-US" altLang="ja-JP" sz="1200" dirty="0" smtClean="0"/>
          </a:p>
          <a:p>
            <a:r>
              <a:rPr lang="ja-JP" altLang="en-US" sz="1200" dirty="0" smtClean="0"/>
              <a:t>・コミュニケーションを大切に、「報告･連絡･相談」をこま</a:t>
            </a:r>
            <a:endParaRPr lang="en-US" altLang="ja-JP" sz="1200" dirty="0" smtClean="0"/>
          </a:p>
          <a:p>
            <a:r>
              <a:rPr lang="ja-JP" altLang="en-US" sz="1200" dirty="0" smtClean="0"/>
              <a:t>　めにして、情報を共有する</a:t>
            </a:r>
            <a:endParaRPr lang="en-US" altLang="ja-JP" sz="1200" dirty="0" smtClean="0"/>
          </a:p>
          <a:p>
            <a:r>
              <a:rPr lang="ja-JP" altLang="en-US" sz="20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　　　　</a:t>
            </a:r>
            <a:r>
              <a:rPr lang="ja-JP" altLang="en-US" sz="1600" b="1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「チーム信小</a:t>
            </a:r>
            <a:r>
              <a:rPr lang="en-US" altLang="ja-JP" sz="1600" b="1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2020</a:t>
            </a:r>
            <a:r>
              <a:rPr lang="ja-JP" altLang="en-US" sz="1600" b="1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」</a:t>
            </a:r>
            <a:endParaRPr lang="en-US" altLang="ja-JP" sz="1600" b="1" dirty="0" smtClean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0782" y="5051938"/>
            <a:ext cx="50864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開かれた教育課程のために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</a:t>
            </a:r>
            <a:r>
              <a:rPr lang="ja-JP" altLang="en-US" sz="1400" dirty="0"/>
              <a:t>学習指導要領全面</a:t>
            </a:r>
            <a:r>
              <a:rPr lang="ja-JP" altLang="en-US" sz="1400" dirty="0" smtClean="0"/>
              <a:t>実施に対応する職員研修</a:t>
            </a:r>
            <a:endParaRPr lang="en-US" altLang="ja-JP" sz="1400" dirty="0"/>
          </a:p>
          <a:p>
            <a:r>
              <a:rPr kumimoji="1" lang="ja-JP" altLang="en-US" sz="1400" dirty="0" smtClean="0"/>
              <a:t>　・市</a:t>
            </a:r>
            <a:r>
              <a:rPr lang="ja-JP" altLang="en-US" sz="1400" dirty="0" smtClean="0"/>
              <a:t>やブロックでの</a:t>
            </a:r>
            <a:r>
              <a:rPr kumimoji="1" lang="ja-JP" altLang="en-US" sz="1400" dirty="0" smtClean="0"/>
              <a:t>小中連携事業への積極的な参画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・交流やスタートカリキュラムの実現、ブロック保幼小接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続会議開催など保幼との連携</a:t>
            </a:r>
            <a:endParaRPr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・保護者、地域に向けた情報</a:t>
            </a:r>
            <a:r>
              <a:rPr lang="ja-JP" altLang="en-US" sz="1400" dirty="0" smtClean="0"/>
              <a:t>発信（校報･学年通信）</a:t>
            </a:r>
            <a:endParaRPr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・</a:t>
            </a:r>
            <a:r>
              <a:rPr lang="ja-JP" altLang="en-US" sz="1400" dirty="0"/>
              <a:t>地域</a:t>
            </a:r>
            <a:r>
              <a:rPr lang="ja-JP" altLang="en-US" sz="1400" dirty="0" smtClean="0"/>
              <a:t>・</a:t>
            </a:r>
            <a:r>
              <a:rPr lang="ja-JP" altLang="en-US" sz="1400" dirty="0"/>
              <a:t>保護者</a:t>
            </a:r>
            <a:r>
              <a:rPr lang="ja-JP" altLang="en-US" sz="1400" dirty="0" smtClean="0"/>
              <a:t>と意見交換する場の設定</a:t>
            </a:r>
            <a:endParaRPr kumimoji="1" lang="en-US" altLang="ja-JP" sz="14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47117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 smtClean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令和２</a:t>
            </a:r>
            <a:r>
              <a:rPr lang="ja-JP" altLang="ja-JP" sz="1600" b="1" kern="100" dirty="0" smtClean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年度</a:t>
            </a:r>
            <a:r>
              <a:rPr lang="ja-JP" altLang="ja-JP" sz="1600" b="1" kern="100" dirty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学校経営管理全体計画（構想</a:t>
            </a:r>
            <a:r>
              <a:rPr lang="ja-JP" altLang="ja-JP" sz="1600" b="1" kern="100" dirty="0" smtClean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altLang="ja-JP" sz="12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729837" y="71677"/>
            <a:ext cx="244354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ja-JP" altLang="ja-JP" sz="1600" b="1" kern="100" dirty="0" smtClean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甲賀</a:t>
            </a:r>
            <a:r>
              <a:rPr lang="ja-JP" altLang="ja-JP" sz="1600" b="1" kern="100" dirty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市立信楽小学校</a:t>
            </a:r>
            <a:endParaRPr lang="ja-JP" altLang="ja-JP" sz="1600" b="1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151689" y="2863747"/>
            <a:ext cx="8714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窓口</a:t>
            </a:r>
            <a:r>
              <a:rPr lang="en-US" altLang="ja-JP" sz="1400" b="1" dirty="0" smtClean="0"/>
              <a:t>230</a:t>
            </a:r>
            <a:endParaRPr kumimoji="1" lang="ja-JP" altLang="en-US" sz="14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6946" y="673845"/>
            <a:ext cx="3471533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甲賀市教育方針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「</a:t>
            </a:r>
            <a:r>
              <a:rPr lang="ja-JP" altLang="en-US" sz="1100" b="1" dirty="0" smtClean="0"/>
              <a:t>たくましい心身と郷土への誇りを持ち、未来を切</a:t>
            </a:r>
            <a:endParaRPr lang="en-US" altLang="ja-JP" sz="1100" b="1" dirty="0" smtClean="0"/>
          </a:p>
          <a:p>
            <a:r>
              <a:rPr lang="ja-JP" altLang="en-US" sz="1100" b="1" dirty="0" smtClean="0"/>
              <a:t>　</a:t>
            </a:r>
            <a:r>
              <a:rPr lang="ja-JP" altLang="en-US" sz="1100" b="1" dirty="0" err="1" smtClean="0"/>
              <a:t>り</a:t>
            </a:r>
            <a:r>
              <a:rPr lang="ja-JP" altLang="en-US" sz="1100" b="1" dirty="0" smtClean="0"/>
              <a:t>拓く人材を育てる</a:t>
            </a:r>
            <a:r>
              <a:rPr lang="ja-JP" altLang="en-US" sz="1100" dirty="0" smtClean="0"/>
              <a:t>」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教育目標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１</a:t>
            </a:r>
            <a:r>
              <a:rPr kumimoji="1" lang="ja-JP" altLang="en-US" sz="1100" dirty="0" smtClean="0"/>
              <a:t>：ともに学び、ともに育ち、ともに生きる</a:t>
            </a:r>
            <a:r>
              <a:rPr kumimoji="1" lang="ja-JP" altLang="en-US" sz="1100" dirty="0"/>
              <a:t>　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２：豊かな心と健やかな体を育む</a:t>
            </a:r>
            <a:endParaRPr lang="en-US" altLang="ja-JP" sz="1100" dirty="0" smtClean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３：郷土への誇りを持ち、世界に発信できる人を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</a:t>
            </a:r>
            <a:r>
              <a:rPr kumimoji="1" lang="ja-JP" altLang="en-US" sz="1100" dirty="0" smtClean="0"/>
              <a:t>育てる</a:t>
            </a:r>
            <a:endParaRPr kumimoji="1" lang="en-US" altLang="ja-JP" sz="11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421845" y="966562"/>
            <a:ext cx="2482437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信楽中学校学校教育目標</a:t>
            </a:r>
            <a:endParaRPr kumimoji="1" lang="en-US" altLang="ja-JP" sz="14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2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“命いきいき、心ひろびろ”</a:t>
            </a:r>
            <a:endParaRPr lang="en-US" altLang="ja-JP" sz="1200" b="1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☆</a:t>
            </a:r>
            <a:r>
              <a:rPr lang="ja-JP" altLang="en-US" sz="1200" dirty="0" err="1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ど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真剣に学ぶ生徒</a:t>
            </a:r>
            <a:endParaRPr lang="en-US" altLang="ja-JP" sz="12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☆心と体を鍛える生徒</a:t>
            </a:r>
            <a:endParaRPr lang="en-US" altLang="ja-JP" sz="12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☆思いやりのある心優しい生徒</a:t>
            </a:r>
            <a:endParaRPr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3668479" y="1068634"/>
            <a:ext cx="575303" cy="92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 rot="10800000">
            <a:off x="8864038" y="1028789"/>
            <a:ext cx="575303" cy="92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224908" y="830956"/>
            <a:ext cx="2420724" cy="14006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72422" y="1100030"/>
            <a:ext cx="2209551" cy="461665"/>
          </a:xfrm>
          <a:prstGeom prst="rect">
            <a:avLst/>
          </a:prstGeom>
          <a:solidFill>
            <a:schemeClr val="bg1"/>
          </a:solidFill>
          <a:ln w="666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言葉を大切にし、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人やものと丁寧に関われる子</a:t>
            </a:r>
            <a:endParaRPr kumimoji="1" lang="ja-JP" altLang="en-US" sz="12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64194" y="1617965"/>
            <a:ext cx="2175072" cy="276999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自律心を持って判断できる子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37141" y="1921824"/>
            <a:ext cx="1601735" cy="276999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感性</a:t>
            </a:r>
            <a:r>
              <a:rPr kumimoji="1" lang="ja-JP" altLang="en-US" sz="1200" dirty="0" smtClean="0"/>
              <a:t>豊かで元気な子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45633" y="1068634"/>
            <a:ext cx="2219783" cy="815608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smtClean="0"/>
              <a:t>校内研究主題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「課題を自律的・協動的に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解決する児童の育成」</a:t>
            </a:r>
            <a:endParaRPr lang="en-US" altLang="ja-JP" sz="1200" dirty="0" smtClean="0"/>
          </a:p>
          <a:p>
            <a:r>
              <a:rPr kumimoji="1" lang="ja-JP" altLang="en-US" sz="1100" dirty="0" smtClean="0"/>
              <a:t>～読み解く力の実現を通して～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43782" y="825028"/>
            <a:ext cx="258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３つの目指す子どもの姿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73978" y="541261"/>
            <a:ext cx="3584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～</a:t>
            </a:r>
            <a:r>
              <a:rPr kumimoji="1" lang="en-US" altLang="ja-JP" sz="1200" dirty="0" smtClean="0"/>
              <a:t>『</a:t>
            </a:r>
            <a:r>
              <a:rPr kumimoji="1" lang="ja-JP" altLang="en-US" sz="1200" dirty="0" smtClean="0"/>
              <a:t>信＆楽　（自信・信頼・発信）</a:t>
            </a:r>
            <a:r>
              <a:rPr lang="en-US" altLang="ja-JP" sz="1200" dirty="0" smtClean="0"/>
              <a:t>×</a:t>
            </a:r>
            <a:r>
              <a:rPr lang="ja-JP" altLang="en-US" sz="1200" dirty="0" smtClean="0"/>
              <a:t>楽しさ</a:t>
            </a:r>
            <a:r>
              <a:rPr kumimoji="1" lang="en-US" altLang="ja-JP" sz="1200" dirty="0" smtClean="0"/>
              <a:t>』</a:t>
            </a:r>
            <a:r>
              <a:rPr kumimoji="1" lang="ja-JP" altLang="en-US" sz="1200" dirty="0" smtClean="0"/>
              <a:t>～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435270" y="573343"/>
            <a:ext cx="125063" cy="146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683704" y="605180"/>
            <a:ext cx="154342" cy="1561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313871" y="598208"/>
            <a:ext cx="216259" cy="157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738934" y="598208"/>
            <a:ext cx="186605" cy="15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59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687</Words>
  <Application>Microsoft Office PowerPoint</Application>
  <PresentationFormat>ワイド画面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HGｺﾞｼｯｸM</vt:lpstr>
      <vt:lpstr>HG明朝B</vt:lpstr>
      <vt:lpstr>ＭＳ ゴシック</vt:lpstr>
      <vt:lpstr>ＭＳ 明朝</vt:lpstr>
      <vt:lpstr>游ゴシック</vt:lpstr>
      <vt:lpstr>游ゴシック Light</vt:lpstr>
      <vt:lpstr>Arial</vt:lpstr>
      <vt:lpstr>Times New Roman</vt:lpstr>
      <vt:lpstr>Office テーマ</vt:lpstr>
      <vt:lpstr>【学校教育目標】自分を信じ、仲間と学びを楽しむ子どもの育成 </vt:lpstr>
    </vt:vector>
  </TitlesOfParts>
  <Company>甲賀市役所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【学校教育目標】 『信＆楽』　(自信・信頼・発信)×楽しさ ～ひとみ輝き　笑顔あふれる信小っ子～</dc:title>
  <dc:creator>教育委員会事務局　信楽小学校</dc:creator>
  <cp:lastModifiedBy>木村　健二</cp:lastModifiedBy>
  <cp:revision>26</cp:revision>
  <cp:lastPrinted>2020-03-23T22:45:50Z</cp:lastPrinted>
  <dcterms:created xsi:type="dcterms:W3CDTF">2019-03-31T13:10:29Z</dcterms:created>
  <dcterms:modified xsi:type="dcterms:W3CDTF">2020-04-08T08:21:55Z</dcterms:modified>
</cp:coreProperties>
</file>